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4475ae72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b4475ae72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c246914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cc246914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c246914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c246914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c246914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c246914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1606e9d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1606e9d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4475ae72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b4475ae72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b4475ae7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b4475ae7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4475ae7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4475ae7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b4475ae72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b4475ae72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4475ae7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4475ae7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697b976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697b976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4475ae72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4475ae72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4475ae72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4475ae72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4475ae72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4475ae72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222450"/>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2.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8159445" y="4144200"/>
            <a:ext cx="984551" cy="999300"/>
          </a:xfrm>
          <a:prstGeom prst="rect">
            <a:avLst/>
          </a:prstGeom>
          <a:noFill/>
          <a:ln>
            <a:noFill/>
          </a:ln>
        </p:spPr>
      </p:pic>
      <p:sp>
        <p:nvSpPr>
          <p:cNvPr id="7" name="Google Shape;7;p1"/>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22245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2">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3">
            <a:alphaModFix/>
          </a:blip>
          <a:stretch>
            <a:fillRect/>
          </a:stretch>
        </p:blipFill>
        <p:spPr>
          <a:xfrm>
            <a:off x="388600" y="65336"/>
            <a:ext cx="1913424" cy="4408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rxiv.org/abs/2004.10934" TargetMode="External"/><Relationship Id="rId4" Type="http://schemas.openxmlformats.org/officeDocument/2006/relationships/hyperlink" Target="https://developer.nvidia.com/cuda-toolkit" TargetMode="External"/><Relationship Id="rId5" Type="http://schemas.openxmlformats.org/officeDocument/2006/relationships/hyperlink" Target="https://pjreddie.com/darknet/yol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storage.googleapis.com/openimages/web/visualizer/index.html?type=detection&amp;set=train&amp;c=%2Fm%2F01jfm_"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Hemanth-Akkenapally/UMBC-DATA606-Capston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311700" y="826725"/>
            <a:ext cx="8520600" cy="317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latin typeface="Times New Roman"/>
                <a:ea typeface="Times New Roman"/>
                <a:cs typeface="Times New Roman"/>
                <a:sym typeface="Times New Roman"/>
              </a:rPr>
              <a:t>Automatic License Number Plate Detection </a:t>
            </a:r>
            <a:endParaRPr b="1" sz="3400">
              <a:latin typeface="Times New Roman"/>
              <a:ea typeface="Times New Roman"/>
              <a:cs typeface="Times New Roman"/>
              <a:sym typeface="Times New Roman"/>
            </a:endParaRPr>
          </a:p>
          <a:p>
            <a:pPr indent="0" lvl="0" marL="0" rtl="0" algn="ctr">
              <a:spcBef>
                <a:spcPts val="0"/>
              </a:spcBef>
              <a:spcAft>
                <a:spcPts val="0"/>
              </a:spcAft>
              <a:buNone/>
            </a:pPr>
            <a:r>
              <a:rPr b="1" lang="en" sz="3400">
                <a:latin typeface="Times New Roman"/>
                <a:ea typeface="Times New Roman"/>
                <a:cs typeface="Times New Roman"/>
                <a:sym typeface="Times New Roman"/>
              </a:rPr>
              <a:t>using </a:t>
            </a:r>
            <a:endParaRPr b="1" sz="3400">
              <a:latin typeface="Times New Roman"/>
              <a:ea typeface="Times New Roman"/>
              <a:cs typeface="Times New Roman"/>
              <a:sym typeface="Times New Roman"/>
            </a:endParaRPr>
          </a:p>
          <a:p>
            <a:pPr indent="0" lvl="0" marL="0" rtl="0" algn="ctr">
              <a:spcBef>
                <a:spcPts val="0"/>
              </a:spcBef>
              <a:spcAft>
                <a:spcPts val="0"/>
              </a:spcAft>
              <a:buNone/>
            </a:pPr>
            <a:r>
              <a:rPr b="1" lang="en" sz="3400">
                <a:latin typeface="Times New Roman"/>
                <a:ea typeface="Times New Roman"/>
                <a:cs typeface="Times New Roman"/>
                <a:sym typeface="Times New Roman"/>
              </a:rPr>
              <a:t>YOLO v4</a:t>
            </a:r>
            <a:endParaRPr b="1" sz="3400">
              <a:latin typeface="Times New Roman"/>
              <a:ea typeface="Times New Roman"/>
              <a:cs typeface="Times New Roman"/>
              <a:sym typeface="Times New Roman"/>
            </a:endParaRPr>
          </a:p>
          <a:p>
            <a:pPr indent="0" lvl="0" marL="0" rtl="0" algn="l">
              <a:spcBef>
                <a:spcPts val="0"/>
              </a:spcBef>
              <a:spcAft>
                <a:spcPts val="0"/>
              </a:spcAft>
              <a:buNone/>
            </a:pPr>
            <a:r>
              <a:t/>
            </a:r>
            <a:endParaRPr b="1" sz="3400">
              <a:latin typeface="Times New Roman"/>
              <a:ea typeface="Times New Roman"/>
              <a:cs typeface="Times New Roman"/>
              <a:sym typeface="Times New Roman"/>
            </a:endParaRPr>
          </a:p>
          <a:p>
            <a:pPr indent="0" lvl="0" marL="0" rtl="0" algn="ctr">
              <a:spcBef>
                <a:spcPts val="0"/>
              </a:spcBef>
              <a:spcAft>
                <a:spcPts val="0"/>
              </a:spcAft>
              <a:buNone/>
            </a:pPr>
            <a:r>
              <a:rPr lang="en" sz="1800">
                <a:latin typeface="Times New Roman"/>
                <a:ea typeface="Times New Roman"/>
                <a:cs typeface="Times New Roman"/>
                <a:sym typeface="Times New Roman"/>
              </a:rPr>
              <a:t>Guidance</a:t>
            </a:r>
            <a:endParaRPr sz="1800">
              <a:latin typeface="Times New Roman"/>
              <a:ea typeface="Times New Roman"/>
              <a:cs typeface="Times New Roman"/>
              <a:sym typeface="Times New Roman"/>
            </a:endParaRPr>
          </a:p>
          <a:p>
            <a:pPr indent="0" lvl="0" marL="0" rtl="0" algn="ctr">
              <a:spcBef>
                <a:spcPts val="0"/>
              </a:spcBef>
              <a:spcAft>
                <a:spcPts val="0"/>
              </a:spcAft>
              <a:buNone/>
            </a:pPr>
            <a:r>
              <a:rPr lang="en" sz="1800">
                <a:latin typeface="Times New Roman"/>
                <a:ea typeface="Times New Roman"/>
                <a:cs typeface="Times New Roman"/>
                <a:sym typeface="Times New Roman"/>
              </a:rPr>
              <a:t> under</a:t>
            </a:r>
            <a:r>
              <a:rPr b="1" lang="en" sz="2000">
                <a:latin typeface="Times New Roman"/>
                <a:ea typeface="Times New Roman"/>
                <a:cs typeface="Times New Roman"/>
                <a:sym typeface="Times New Roman"/>
              </a:rPr>
              <a:t> </a:t>
            </a:r>
            <a:endParaRPr b="1" sz="2000">
              <a:latin typeface="Times New Roman"/>
              <a:ea typeface="Times New Roman"/>
              <a:cs typeface="Times New Roman"/>
              <a:sym typeface="Times New Roman"/>
            </a:endParaRPr>
          </a:p>
          <a:p>
            <a:pPr indent="0" lvl="0" marL="0" rtl="0" algn="ctr">
              <a:spcBef>
                <a:spcPts val="0"/>
              </a:spcBef>
              <a:spcAft>
                <a:spcPts val="0"/>
              </a:spcAft>
              <a:buNone/>
            </a:pPr>
            <a:r>
              <a:rPr b="1" i="1" lang="en" sz="2000" u="sng">
                <a:latin typeface="Times New Roman"/>
                <a:ea typeface="Times New Roman"/>
                <a:cs typeface="Times New Roman"/>
                <a:sym typeface="Times New Roman"/>
              </a:rPr>
              <a:t>Prof. </a:t>
            </a:r>
            <a:r>
              <a:rPr b="1" i="1" lang="en" sz="2000" u="sng">
                <a:solidFill>
                  <a:srgbClr val="1F2328"/>
                </a:solidFill>
                <a:highlight>
                  <a:srgbClr val="FFFFFF"/>
                </a:highlight>
                <a:latin typeface="Times New Roman"/>
                <a:ea typeface="Times New Roman"/>
                <a:cs typeface="Times New Roman"/>
                <a:sym typeface="Times New Roman"/>
              </a:rPr>
              <a:t>Dr. Chaojie (Jay) Wang</a:t>
            </a:r>
            <a:endParaRPr b="1" i="1" sz="2000" u="sng">
              <a:latin typeface="Times New Roman"/>
              <a:ea typeface="Times New Roman"/>
              <a:cs typeface="Times New Roman"/>
              <a:sym typeface="Times New Roman"/>
            </a:endParaRPr>
          </a:p>
        </p:txBody>
      </p:sp>
      <p:sp>
        <p:nvSpPr>
          <p:cNvPr id="58" name="Google Shape;58;p13"/>
          <p:cNvSpPr txBox="1"/>
          <p:nvPr>
            <p:ph idx="1" type="subTitle"/>
          </p:nvPr>
        </p:nvSpPr>
        <p:spPr>
          <a:xfrm>
            <a:off x="4572000" y="3879925"/>
            <a:ext cx="4203000" cy="70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Times New Roman"/>
                <a:ea typeface="Times New Roman"/>
                <a:cs typeface="Times New Roman"/>
                <a:sym typeface="Times New Roman"/>
              </a:rPr>
              <a:t>By: </a:t>
            </a:r>
            <a:endParaRPr sz="21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2100" u="sng">
                <a:solidFill>
                  <a:schemeClr val="dk1"/>
                </a:solidFill>
                <a:latin typeface="Times New Roman"/>
                <a:ea typeface="Times New Roman"/>
                <a:cs typeface="Times New Roman"/>
                <a:sym typeface="Times New Roman"/>
              </a:rPr>
              <a:t>Hemanth Akkenapally</a:t>
            </a:r>
            <a:endParaRPr b="1" i="1" sz="2100" u="sng">
              <a:solidFill>
                <a:schemeClr val="dk1"/>
              </a:solidFill>
              <a:latin typeface="Times New Roman"/>
              <a:ea typeface="Times New Roman"/>
              <a:cs typeface="Times New Roman"/>
              <a:sym typeface="Times New Roman"/>
            </a:endParaRPr>
          </a:p>
        </p:txBody>
      </p:sp>
      <p:pic>
        <p:nvPicPr>
          <p:cNvPr id="59" name="Google Shape;59;p13"/>
          <p:cNvPicPr preferRelativeResize="0"/>
          <p:nvPr/>
        </p:nvPicPr>
        <p:blipFill>
          <a:blip r:embed="rId3">
            <a:alphaModFix/>
          </a:blip>
          <a:stretch>
            <a:fillRect/>
          </a:stretch>
        </p:blipFill>
        <p:spPr>
          <a:xfrm>
            <a:off x="5983800" y="1709854"/>
            <a:ext cx="1628100" cy="1404450"/>
          </a:xfrm>
          <a:prstGeom prst="rect">
            <a:avLst/>
          </a:prstGeom>
          <a:noFill/>
          <a:ln>
            <a:noFill/>
          </a:ln>
        </p:spPr>
      </p:pic>
      <p:pic>
        <p:nvPicPr>
          <p:cNvPr id="60" name="Google Shape;60;p13"/>
          <p:cNvPicPr preferRelativeResize="0"/>
          <p:nvPr/>
        </p:nvPicPr>
        <p:blipFill>
          <a:blip r:embed="rId4">
            <a:alphaModFix/>
          </a:blip>
          <a:stretch>
            <a:fillRect/>
          </a:stretch>
        </p:blipFill>
        <p:spPr>
          <a:xfrm>
            <a:off x="1349550" y="1709850"/>
            <a:ext cx="1706024" cy="1404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602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Yolov4 configuration file:</a:t>
            </a:r>
            <a:endParaRPr/>
          </a:p>
        </p:txBody>
      </p:sp>
      <p:sp>
        <p:nvSpPr>
          <p:cNvPr id="116" name="Google Shape;116;p22"/>
          <p:cNvSpPr txBox="1"/>
          <p:nvPr>
            <p:ph idx="1" type="body"/>
          </p:nvPr>
        </p:nvSpPr>
        <p:spPr>
          <a:xfrm>
            <a:off x="311700" y="1222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Adjust the following parameters:</a:t>
            </a:r>
            <a:endParaRPr b="1" sz="1700">
              <a:solidFill>
                <a:schemeClr val="dk1"/>
              </a:solidFill>
            </a:endParaRPr>
          </a:p>
          <a:p>
            <a:pPr indent="0" lvl="0" marL="457200" rtl="0" algn="l">
              <a:spcBef>
                <a:spcPts val="1600"/>
              </a:spcBef>
              <a:spcAft>
                <a:spcPts val="0"/>
              </a:spcAft>
              <a:buNone/>
            </a:pPr>
            <a:r>
              <a:rPr b="1" lang="en" sz="1700">
                <a:solidFill>
                  <a:schemeClr val="dk1"/>
                </a:solidFill>
              </a:rPr>
              <a:t>a.</a:t>
            </a:r>
            <a:r>
              <a:rPr b="1" lang="en" sz="1700">
                <a:solidFill>
                  <a:schemeClr val="dk1"/>
                </a:solidFill>
              </a:rPr>
              <a:t> max_batches</a:t>
            </a:r>
            <a:r>
              <a:rPr lang="en" sz="1700">
                <a:solidFill>
                  <a:schemeClr val="dk1"/>
                </a:solidFill>
              </a:rPr>
              <a:t>: Set to 6000, or (# of classes) * 2000 if greater than 6000.(How many </a:t>
            </a:r>
            <a:r>
              <a:rPr lang="en" sz="1700">
                <a:solidFill>
                  <a:schemeClr val="dk1"/>
                </a:solidFill>
              </a:rPr>
              <a:t>batches</a:t>
            </a:r>
            <a:r>
              <a:rPr lang="en" sz="1700">
                <a:solidFill>
                  <a:schemeClr val="dk1"/>
                </a:solidFill>
              </a:rPr>
              <a:t> will training process through, each batch as some set of images, it prevents underfitting, overfitting.)</a:t>
            </a:r>
            <a:endParaRPr sz="1700">
              <a:solidFill>
                <a:schemeClr val="dk1"/>
              </a:solidFill>
            </a:endParaRPr>
          </a:p>
          <a:p>
            <a:pPr indent="0" lvl="0" marL="457200" rtl="0" algn="l">
              <a:spcBef>
                <a:spcPts val="1600"/>
              </a:spcBef>
              <a:spcAft>
                <a:spcPts val="0"/>
              </a:spcAft>
              <a:buNone/>
            </a:pPr>
            <a:r>
              <a:rPr b="1" lang="en" sz="1700">
                <a:solidFill>
                  <a:schemeClr val="dk1"/>
                </a:solidFill>
              </a:rPr>
              <a:t>b. </a:t>
            </a:r>
            <a:r>
              <a:rPr b="1" lang="en" sz="1700">
                <a:solidFill>
                  <a:schemeClr val="dk1"/>
                </a:solidFill>
              </a:rPr>
              <a:t>steps</a:t>
            </a:r>
            <a:r>
              <a:rPr lang="en" sz="1700">
                <a:solidFill>
                  <a:schemeClr val="dk1"/>
                </a:solidFill>
              </a:rPr>
              <a:t>: Calculate as 80% and 90% of max_batches.(adjusted for learning rate of model)</a:t>
            </a:r>
            <a:endParaRPr sz="1700">
              <a:solidFill>
                <a:schemeClr val="dk1"/>
              </a:solidFill>
            </a:endParaRPr>
          </a:p>
          <a:p>
            <a:pPr indent="457200" lvl="0" marL="0" rtl="0" algn="l">
              <a:spcBef>
                <a:spcPts val="1600"/>
              </a:spcBef>
              <a:spcAft>
                <a:spcPts val="0"/>
              </a:spcAft>
              <a:buNone/>
            </a:pPr>
            <a:r>
              <a:rPr b="1" lang="en" sz="1700">
                <a:solidFill>
                  <a:schemeClr val="dk1"/>
                </a:solidFill>
              </a:rPr>
              <a:t>c</a:t>
            </a:r>
            <a:r>
              <a:rPr b="1" lang="en" sz="1700">
                <a:solidFill>
                  <a:schemeClr val="dk1"/>
                </a:solidFill>
              </a:rPr>
              <a:t>. filters:</a:t>
            </a:r>
            <a:r>
              <a:rPr lang="en" sz="1700">
                <a:solidFill>
                  <a:schemeClr val="dk1"/>
                </a:solidFill>
              </a:rPr>
              <a:t> Compute as (# of classes + 5) * 3.(Number of convolutional filters in yolo network. )</a:t>
            </a:r>
            <a:endParaRPr sz="1600">
              <a:solidFill>
                <a:schemeClr val="dk1"/>
              </a:solidFill>
            </a:endParaRPr>
          </a:p>
          <a:p>
            <a:pPr indent="0" lvl="0" marL="0" rtl="0" algn="l">
              <a:spcBef>
                <a:spcPts val="1600"/>
              </a:spcBef>
              <a:spcAft>
                <a:spcPts val="1600"/>
              </a:spcAft>
              <a:buNone/>
            </a:pPr>
            <a:r>
              <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contd..</a:t>
            </a:r>
            <a:endParaRPr/>
          </a:p>
        </p:txBody>
      </p:sp>
      <p:sp>
        <p:nvSpPr>
          <p:cNvPr id="122" name="Google Shape;122;p23"/>
          <p:cNvSpPr txBox="1"/>
          <p:nvPr>
            <p:ph idx="1" type="body"/>
          </p:nvPr>
        </p:nvSpPr>
        <p:spPr>
          <a:xfrm>
            <a:off x="311700" y="1222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Configure dimensions:</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width and height: Choose any multiple of 32, with 416 as standard (can use larger values like 608 for potentially improved results, albeit slower training).</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Optionally, to address memory concerns or speed up training:</a:t>
            </a:r>
            <a:endParaRPr>
              <a:solidFill>
                <a:schemeClr val="dk1"/>
              </a:solidFill>
            </a:endParaRPr>
          </a:p>
          <a:p>
            <a:pPr indent="0" lvl="0" marL="0" rtl="0" algn="l">
              <a:spcBef>
                <a:spcPts val="1600"/>
              </a:spcBef>
              <a:spcAft>
                <a:spcPts val="1600"/>
              </a:spcAft>
              <a:buClr>
                <a:schemeClr val="dk1"/>
              </a:buClr>
              <a:buSzPts val="1100"/>
              <a:buFont typeface="Arial"/>
              <a:buNone/>
            </a:pPr>
            <a:r>
              <a:rPr lang="en">
                <a:solidFill>
                  <a:schemeClr val="dk1"/>
                </a:solidFill>
              </a:rPr>
              <a:t>Modify one line in each of the three YOLO layers from random = 1 to random = 0. This change may reduce model accuracy slightly but can accelerate training and save memory.</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28" name="Google Shape;128;p24"/>
          <p:cNvSpPr txBox="1"/>
          <p:nvPr>
            <p:ph idx="1" type="body"/>
          </p:nvPr>
        </p:nvSpPr>
        <p:spPr>
          <a:xfrm>
            <a:off x="311700" y="1222450"/>
            <a:ext cx="3260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After training the model, it will generate best weights which we can use to test the images.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Accuracy of the detection depends on the picture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 can use the custom </a:t>
            </a:r>
            <a:r>
              <a:rPr lang="en">
                <a:solidFill>
                  <a:schemeClr val="dk1"/>
                </a:solidFill>
              </a:rPr>
              <a:t>weights</a:t>
            </a:r>
            <a:r>
              <a:rPr lang="en">
                <a:solidFill>
                  <a:schemeClr val="dk1"/>
                </a:solidFill>
              </a:rPr>
              <a:t> as many  times as we can.</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1600"/>
              </a:spcAft>
              <a:buNone/>
            </a:pPr>
            <a:r>
              <a:t/>
            </a:r>
            <a:endParaRPr>
              <a:solidFill>
                <a:schemeClr val="dk1"/>
              </a:solidFill>
            </a:endParaRPr>
          </a:p>
        </p:txBody>
      </p:sp>
      <p:pic>
        <p:nvPicPr>
          <p:cNvPr id="129" name="Google Shape;129;p24"/>
          <p:cNvPicPr preferRelativeResize="0"/>
          <p:nvPr/>
        </p:nvPicPr>
        <p:blipFill>
          <a:blip r:embed="rId3">
            <a:alphaModFix/>
          </a:blip>
          <a:stretch>
            <a:fillRect/>
          </a:stretch>
        </p:blipFill>
        <p:spPr>
          <a:xfrm>
            <a:off x="4347325" y="909225"/>
            <a:ext cx="4110100" cy="3729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idx="1" type="body"/>
          </p:nvPr>
        </p:nvSpPr>
        <p:spPr>
          <a:xfrm>
            <a:off x="311700" y="908925"/>
            <a:ext cx="3319200" cy="372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We can test it on videos too, but the </a:t>
            </a:r>
            <a:r>
              <a:rPr lang="en">
                <a:solidFill>
                  <a:schemeClr val="dk1"/>
                </a:solidFill>
              </a:rPr>
              <a:t>frame</a:t>
            </a:r>
            <a:r>
              <a:rPr lang="en">
                <a:solidFill>
                  <a:schemeClr val="dk1"/>
                </a:solidFill>
              </a:rPr>
              <a:t> rate might decrease in the output.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Trained model </a:t>
            </a:r>
            <a:r>
              <a:rPr lang="en">
                <a:solidFill>
                  <a:schemeClr val="dk1"/>
                </a:solidFill>
              </a:rPr>
              <a:t>generates a graph which shows the error rate vs number iterations CNN is trained.</a:t>
            </a:r>
            <a:endParaRPr>
              <a:solidFill>
                <a:schemeClr val="dk1"/>
              </a:solidFill>
            </a:endParaRPr>
          </a:p>
          <a:p>
            <a:pPr indent="0" lvl="0" marL="457200" rtl="0" algn="l">
              <a:spcBef>
                <a:spcPts val="1600"/>
              </a:spcBef>
              <a:spcAft>
                <a:spcPts val="1600"/>
              </a:spcAft>
              <a:buNone/>
            </a:pPr>
            <a:r>
              <a:t/>
            </a:r>
            <a:endParaRPr>
              <a:solidFill>
                <a:schemeClr val="dk1"/>
              </a:solidFill>
            </a:endParaRPr>
          </a:p>
        </p:txBody>
      </p:sp>
      <p:pic>
        <p:nvPicPr>
          <p:cNvPr id="135" name="Google Shape;135;p25"/>
          <p:cNvPicPr preferRelativeResize="0"/>
          <p:nvPr/>
        </p:nvPicPr>
        <p:blipFill>
          <a:blip r:embed="rId3">
            <a:alphaModFix/>
          </a:blip>
          <a:stretch>
            <a:fillRect/>
          </a:stretch>
        </p:blipFill>
        <p:spPr>
          <a:xfrm>
            <a:off x="4253375" y="739774"/>
            <a:ext cx="4204050" cy="420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Page using Streamlit:</a:t>
            </a:r>
            <a:endParaRPr/>
          </a:p>
        </p:txBody>
      </p:sp>
      <p:pic>
        <p:nvPicPr>
          <p:cNvPr id="141" name="Google Shape;141;p26"/>
          <p:cNvPicPr preferRelativeResize="0"/>
          <p:nvPr/>
        </p:nvPicPr>
        <p:blipFill>
          <a:blip r:embed="rId3">
            <a:alphaModFix/>
          </a:blip>
          <a:stretch>
            <a:fillRect/>
          </a:stretch>
        </p:blipFill>
        <p:spPr>
          <a:xfrm>
            <a:off x="546575" y="1601750"/>
            <a:ext cx="4025426" cy="2863625"/>
          </a:xfrm>
          <a:prstGeom prst="rect">
            <a:avLst/>
          </a:prstGeom>
          <a:noFill/>
          <a:ln>
            <a:noFill/>
          </a:ln>
        </p:spPr>
      </p:pic>
      <p:pic>
        <p:nvPicPr>
          <p:cNvPr id="142" name="Google Shape;142;p26"/>
          <p:cNvPicPr preferRelativeResize="0"/>
          <p:nvPr/>
        </p:nvPicPr>
        <p:blipFill>
          <a:blip r:embed="rId4">
            <a:alphaModFix/>
          </a:blip>
          <a:stretch>
            <a:fillRect/>
          </a:stretch>
        </p:blipFill>
        <p:spPr>
          <a:xfrm>
            <a:off x="4572000" y="1601750"/>
            <a:ext cx="4201298" cy="2863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latin typeface="Times New Roman"/>
                <a:ea typeface="Times New Roman"/>
                <a:cs typeface="Times New Roman"/>
                <a:sym typeface="Times New Roman"/>
              </a:rPr>
              <a:t>References</a:t>
            </a:r>
            <a:endParaRPr b="1" sz="3200">
              <a:latin typeface="Times New Roman"/>
              <a:ea typeface="Times New Roman"/>
              <a:cs typeface="Times New Roman"/>
              <a:sym typeface="Times New Roman"/>
            </a:endParaRPr>
          </a:p>
        </p:txBody>
      </p:sp>
      <p:sp>
        <p:nvSpPr>
          <p:cNvPr id="148" name="Google Shape;148;p27"/>
          <p:cNvSpPr txBox="1"/>
          <p:nvPr>
            <p:ph idx="1" type="body"/>
          </p:nvPr>
        </p:nvSpPr>
        <p:spPr>
          <a:xfrm>
            <a:off x="311700" y="12224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u="sng">
                <a:solidFill>
                  <a:schemeClr val="hlink"/>
                </a:solidFill>
                <a:hlinkClick r:id="rId3"/>
              </a:rPr>
              <a:t>https://arxiv.org/abs/2004.10934</a:t>
            </a:r>
            <a:endParaRPr/>
          </a:p>
          <a:p>
            <a:pPr indent="-342900" lvl="0" marL="457200" rtl="0" algn="l">
              <a:spcBef>
                <a:spcPts val="0"/>
              </a:spcBef>
              <a:spcAft>
                <a:spcPts val="0"/>
              </a:spcAft>
              <a:buSzPts val="1800"/>
              <a:buAutoNum type="arabicPeriod"/>
            </a:pPr>
            <a:r>
              <a:rPr lang="en" u="sng">
                <a:solidFill>
                  <a:schemeClr val="hlink"/>
                </a:solidFill>
                <a:hlinkClick r:id="rId4"/>
              </a:rPr>
              <a:t>https://developer.nvidia.com/cuda-toolkit</a:t>
            </a:r>
            <a:endParaRPr/>
          </a:p>
          <a:p>
            <a:pPr indent="-342900" lvl="0" marL="457200" rtl="0" algn="l">
              <a:spcBef>
                <a:spcPts val="0"/>
              </a:spcBef>
              <a:spcAft>
                <a:spcPts val="0"/>
              </a:spcAft>
              <a:buSzPts val="1800"/>
              <a:buAutoNum type="arabicPeriod"/>
            </a:pPr>
            <a:r>
              <a:rPr lang="en" u="sng">
                <a:solidFill>
                  <a:schemeClr val="hlink"/>
                </a:solidFill>
                <a:hlinkClick r:id="rId5"/>
              </a:rPr>
              <a:t>https://pjreddie.com/darknet/yolo/</a:t>
            </a:r>
            <a:endParaRPr/>
          </a:p>
          <a:p>
            <a:pPr indent="-342900" lvl="0" marL="457200" rtl="0" algn="l">
              <a:spcBef>
                <a:spcPts val="0"/>
              </a:spcBef>
              <a:spcAft>
                <a:spcPts val="0"/>
              </a:spcAft>
              <a:buSzPts val="1800"/>
              <a:buAutoNum type="arabicPeriod"/>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Contents</a:t>
            </a:r>
            <a:endParaRPr b="1" sz="3600">
              <a:latin typeface="Times New Roman"/>
              <a:ea typeface="Times New Roman"/>
              <a:cs typeface="Times New Roman"/>
              <a:sym typeface="Times New Roman"/>
            </a:endParaRPr>
          </a:p>
        </p:txBody>
      </p:sp>
      <p:sp>
        <p:nvSpPr>
          <p:cNvPr id="66" name="Google Shape;66;p14"/>
          <p:cNvSpPr txBox="1"/>
          <p:nvPr>
            <p:ph idx="1" type="body"/>
          </p:nvPr>
        </p:nvSpPr>
        <p:spPr>
          <a:xfrm>
            <a:off x="311700" y="1472600"/>
            <a:ext cx="8520600" cy="3166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Introduction</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Objectives</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Data Overview</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Exploratory Data Analysis (EDA)</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Model Application</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Results</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Conclusion</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References</a:t>
            </a:r>
            <a:endParaRPr b="1" sz="1900">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b="1" sz="19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latin typeface="Times New Roman"/>
                <a:ea typeface="Times New Roman"/>
                <a:cs typeface="Times New Roman"/>
                <a:sym typeface="Times New Roman"/>
              </a:rPr>
              <a:t>Introduction</a:t>
            </a:r>
            <a:endParaRPr b="1" sz="3200">
              <a:latin typeface="Times New Roman"/>
              <a:ea typeface="Times New Roman"/>
              <a:cs typeface="Times New Roman"/>
              <a:sym typeface="Times New Roman"/>
            </a:endParaRPr>
          </a:p>
        </p:txBody>
      </p:sp>
      <p:sp>
        <p:nvSpPr>
          <p:cNvPr id="72" name="Google Shape;72;p15"/>
          <p:cNvSpPr txBox="1"/>
          <p:nvPr>
            <p:ph idx="1" type="body"/>
          </p:nvPr>
        </p:nvSpPr>
        <p:spPr>
          <a:xfrm>
            <a:off x="311700" y="1222450"/>
            <a:ext cx="5562300" cy="3416400"/>
          </a:xfrm>
          <a:prstGeom prst="rect">
            <a:avLst/>
          </a:prstGeom>
        </p:spPr>
        <p:txBody>
          <a:bodyPr anchorCtr="0" anchor="t" bIns="91425" lIns="91425" spcFirstLastPara="1" rIns="91425" wrap="square" tIns="91425">
            <a:noAutofit/>
          </a:bodyPr>
          <a:lstStyle/>
          <a:p>
            <a:pPr indent="-400050" lvl="0" marL="457200" rtl="0" algn="l">
              <a:lnSpc>
                <a:spcPct val="135714"/>
              </a:lnSpc>
              <a:spcBef>
                <a:spcPts val="0"/>
              </a:spcBef>
              <a:spcAft>
                <a:spcPts val="0"/>
              </a:spcAft>
              <a:buClr>
                <a:schemeClr val="dk1"/>
              </a:buClr>
              <a:buSzPts val="2700"/>
              <a:buFont typeface="Times New Roman"/>
              <a:buChar char="●"/>
            </a:pPr>
            <a:r>
              <a:rPr lang="en" sz="1950">
                <a:solidFill>
                  <a:schemeClr val="dk1"/>
                </a:solidFill>
                <a:highlight>
                  <a:schemeClr val="lt1"/>
                </a:highlight>
                <a:latin typeface="Times New Roman"/>
                <a:ea typeface="Times New Roman"/>
                <a:cs typeface="Times New Roman"/>
                <a:sym typeface="Times New Roman"/>
              </a:rPr>
              <a:t>Automatic License Number Plate recognition is a technology which uses optical character recognition to read </a:t>
            </a:r>
            <a:r>
              <a:rPr lang="en" sz="1950">
                <a:solidFill>
                  <a:schemeClr val="dk1"/>
                </a:solidFill>
                <a:highlight>
                  <a:schemeClr val="lt1"/>
                </a:highlight>
                <a:latin typeface="Times New Roman"/>
                <a:ea typeface="Times New Roman"/>
                <a:cs typeface="Times New Roman"/>
                <a:sym typeface="Times New Roman"/>
              </a:rPr>
              <a:t>vehicle</a:t>
            </a:r>
            <a:r>
              <a:rPr lang="en" sz="1950">
                <a:solidFill>
                  <a:schemeClr val="dk1"/>
                </a:solidFill>
                <a:highlight>
                  <a:schemeClr val="lt1"/>
                </a:highlight>
                <a:latin typeface="Times New Roman"/>
                <a:ea typeface="Times New Roman"/>
                <a:cs typeface="Times New Roman"/>
                <a:sym typeface="Times New Roman"/>
              </a:rPr>
              <a:t> plates.</a:t>
            </a:r>
            <a:endParaRPr sz="1950">
              <a:solidFill>
                <a:schemeClr val="dk1"/>
              </a:solidFill>
              <a:highlight>
                <a:schemeClr val="lt1"/>
              </a:highlight>
              <a:latin typeface="Times New Roman"/>
              <a:ea typeface="Times New Roman"/>
              <a:cs typeface="Times New Roman"/>
              <a:sym typeface="Times New Roman"/>
            </a:endParaRPr>
          </a:p>
          <a:p>
            <a:pPr indent="-400050" lvl="0" marL="457200" rtl="0" algn="l">
              <a:lnSpc>
                <a:spcPct val="135714"/>
              </a:lnSpc>
              <a:spcBef>
                <a:spcPts val="0"/>
              </a:spcBef>
              <a:spcAft>
                <a:spcPts val="0"/>
              </a:spcAft>
              <a:buClr>
                <a:schemeClr val="dk1"/>
              </a:buClr>
              <a:buSzPts val="2700"/>
              <a:buFont typeface="Times New Roman"/>
              <a:buChar char="●"/>
            </a:pPr>
            <a:r>
              <a:rPr lang="en" sz="1950">
                <a:solidFill>
                  <a:schemeClr val="dk1"/>
                </a:solidFill>
                <a:highlight>
                  <a:schemeClr val="lt1"/>
                </a:highlight>
                <a:latin typeface="Times New Roman"/>
                <a:ea typeface="Times New Roman"/>
                <a:cs typeface="Times New Roman"/>
                <a:sym typeface="Times New Roman"/>
              </a:rPr>
              <a:t>  ANPR systems typically use cameras and specialized software to capture images of vehicles and extract the alphanumeric characters from their license plates.</a:t>
            </a:r>
            <a:endParaRPr/>
          </a:p>
          <a:p>
            <a:pPr indent="0" lvl="0" marL="0" rtl="0" algn="l">
              <a:spcBef>
                <a:spcPts val="0"/>
              </a:spcBef>
              <a:spcAft>
                <a:spcPts val="1600"/>
              </a:spcAft>
              <a:buNone/>
            </a:pPr>
            <a:r>
              <a:t/>
            </a:r>
            <a:endParaRPr/>
          </a:p>
        </p:txBody>
      </p:sp>
      <p:pic>
        <p:nvPicPr>
          <p:cNvPr id="73" name="Google Shape;73;p15"/>
          <p:cNvPicPr preferRelativeResize="0"/>
          <p:nvPr/>
        </p:nvPicPr>
        <p:blipFill>
          <a:blip r:embed="rId3">
            <a:alphaModFix/>
          </a:blip>
          <a:stretch>
            <a:fillRect/>
          </a:stretch>
        </p:blipFill>
        <p:spPr>
          <a:xfrm>
            <a:off x="5779800" y="1738875"/>
            <a:ext cx="2965200" cy="22128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latin typeface="Times New Roman"/>
                <a:ea typeface="Times New Roman"/>
                <a:cs typeface="Times New Roman"/>
                <a:sym typeface="Times New Roman"/>
              </a:rPr>
              <a:t>Objective</a:t>
            </a:r>
            <a:endParaRPr b="1" sz="3200">
              <a:latin typeface="Times New Roman"/>
              <a:ea typeface="Times New Roman"/>
              <a:cs typeface="Times New Roman"/>
              <a:sym typeface="Times New Roman"/>
            </a:endParaRPr>
          </a:p>
        </p:txBody>
      </p:sp>
      <p:sp>
        <p:nvSpPr>
          <p:cNvPr id="79" name="Google Shape;79;p16"/>
          <p:cNvSpPr txBox="1"/>
          <p:nvPr>
            <p:ph idx="1" type="body"/>
          </p:nvPr>
        </p:nvSpPr>
        <p:spPr>
          <a:xfrm>
            <a:off x="311700" y="1222450"/>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Times New Roman"/>
              <a:buChar char="●"/>
            </a:pPr>
            <a:r>
              <a:rPr lang="en" sz="2100">
                <a:solidFill>
                  <a:schemeClr val="dk1"/>
                </a:solidFill>
                <a:highlight>
                  <a:schemeClr val="lt1"/>
                </a:highlight>
                <a:latin typeface="Times New Roman"/>
                <a:ea typeface="Times New Roman"/>
                <a:cs typeface="Times New Roman"/>
                <a:sym typeface="Times New Roman"/>
              </a:rPr>
              <a:t>The aim is to develop a user-friendly interface that utilizes the YOLOv4 algorithm to automatically detect license plates from provided sample data. </a:t>
            </a:r>
            <a:endParaRPr sz="2100">
              <a:solidFill>
                <a:schemeClr val="dk1"/>
              </a:solidFill>
              <a:highlight>
                <a:schemeClr val="lt1"/>
              </a:highlight>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 sz="2100">
                <a:solidFill>
                  <a:schemeClr val="dk1"/>
                </a:solidFill>
                <a:highlight>
                  <a:schemeClr val="lt1"/>
                </a:highlight>
                <a:latin typeface="Times New Roman"/>
                <a:ea typeface="Times New Roman"/>
                <a:cs typeface="Times New Roman"/>
                <a:sym typeface="Times New Roman"/>
              </a:rPr>
              <a:t>This user interface will facilitate efficient plate detection, enabling seamless integration of the ANPR system into various applications such as traffic management, law enforcement, and vehicle tracking. </a:t>
            </a:r>
            <a:endParaRPr sz="2100">
              <a:solidFill>
                <a:schemeClr val="dk1"/>
              </a:solidFill>
              <a:highlight>
                <a:schemeClr val="lt1"/>
              </a:highlight>
              <a:latin typeface="Times New Roman"/>
              <a:ea typeface="Times New Roman"/>
              <a:cs typeface="Times New Roman"/>
              <a:sym typeface="Times New Roman"/>
            </a:endParaRPr>
          </a:p>
          <a:p>
            <a:pPr indent="-361950" lvl="0" marL="457200" rtl="0" algn="l">
              <a:spcBef>
                <a:spcPts val="0"/>
              </a:spcBef>
              <a:spcAft>
                <a:spcPts val="0"/>
              </a:spcAft>
              <a:buClr>
                <a:schemeClr val="dk1"/>
              </a:buClr>
              <a:buSzPts val="2100"/>
              <a:buFont typeface="Times New Roman"/>
              <a:buChar char="●"/>
            </a:pPr>
            <a:r>
              <a:rPr lang="en" sz="2100">
                <a:solidFill>
                  <a:schemeClr val="dk1"/>
                </a:solidFill>
                <a:highlight>
                  <a:schemeClr val="lt1"/>
                </a:highlight>
                <a:latin typeface="Times New Roman"/>
                <a:ea typeface="Times New Roman"/>
                <a:cs typeface="Times New Roman"/>
                <a:sym typeface="Times New Roman"/>
              </a:rPr>
              <a:t>By leveraging the capabilities of the YOLOv4 algorithm and designing an intuitive UI, the project seeks to significantly improve the performance and usability of ANPR technology for diverse use cases.</a:t>
            </a:r>
            <a:endParaRPr sz="21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555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latin typeface="Times New Roman"/>
                <a:ea typeface="Times New Roman"/>
                <a:cs typeface="Times New Roman"/>
                <a:sym typeface="Times New Roman"/>
              </a:rPr>
              <a:t>Data Overview</a:t>
            </a:r>
            <a:endParaRPr b="1" sz="3200">
              <a:latin typeface="Times New Roman"/>
              <a:ea typeface="Times New Roman"/>
              <a:cs typeface="Times New Roman"/>
              <a:sym typeface="Times New Roman"/>
            </a:endParaRPr>
          </a:p>
        </p:txBody>
      </p:sp>
      <p:sp>
        <p:nvSpPr>
          <p:cNvPr id="85" name="Google Shape;85;p17"/>
          <p:cNvSpPr txBox="1"/>
          <p:nvPr>
            <p:ph idx="1" type="body"/>
          </p:nvPr>
        </p:nvSpPr>
        <p:spPr>
          <a:xfrm>
            <a:off x="311700" y="1292900"/>
            <a:ext cx="8520600" cy="3416400"/>
          </a:xfrm>
          <a:prstGeom prst="rect">
            <a:avLst/>
          </a:prstGeom>
        </p:spPr>
        <p:txBody>
          <a:bodyPr anchorCtr="0" anchor="t" bIns="91425" lIns="91425" spcFirstLastPara="1" rIns="91425" wrap="square" tIns="91425">
            <a:noAutofit/>
          </a:bodyPr>
          <a:lstStyle/>
          <a:p>
            <a:pPr indent="-352425" lvl="0" marL="457200" rtl="0" algn="l">
              <a:lnSpc>
                <a:spcPct val="135714"/>
              </a:lnSpc>
              <a:spcBef>
                <a:spcPts val="0"/>
              </a:spcBef>
              <a:spcAft>
                <a:spcPts val="0"/>
              </a:spcAft>
              <a:buClr>
                <a:schemeClr val="dk1"/>
              </a:buClr>
              <a:buSzPts val="1950"/>
              <a:buFont typeface="Times New Roman"/>
              <a:buChar char="●"/>
            </a:pPr>
            <a:r>
              <a:rPr lang="en" sz="1950">
                <a:solidFill>
                  <a:schemeClr val="dk1"/>
                </a:solidFill>
                <a:highlight>
                  <a:schemeClr val="lt1"/>
                </a:highlight>
                <a:latin typeface="Times New Roman"/>
                <a:ea typeface="Times New Roman"/>
                <a:cs typeface="Times New Roman"/>
                <a:sym typeface="Times New Roman"/>
              </a:rPr>
              <a:t>Dataset is scrapped from open image dataset: "</a:t>
            </a:r>
            <a:r>
              <a:rPr lang="en" sz="1950" u="sng">
                <a:solidFill>
                  <a:schemeClr val="hlink"/>
                </a:solidFill>
                <a:highlight>
                  <a:schemeClr val="lt1"/>
                </a:highlight>
                <a:latin typeface="Times New Roman"/>
                <a:ea typeface="Times New Roman"/>
                <a:cs typeface="Times New Roman"/>
                <a:sym typeface="Times New Roman"/>
                <a:hlinkClick r:id="rId3"/>
              </a:rPr>
              <a:t>https://storage.googleapis.com/openimages/web/visualizer/index.html?type=detection&amp;set=train&amp;c=%2Fm%2F01jfm_</a:t>
            </a:r>
            <a:r>
              <a:rPr lang="en" sz="1950">
                <a:solidFill>
                  <a:schemeClr val="dk1"/>
                </a:solidFill>
                <a:highlight>
                  <a:schemeClr val="lt1"/>
                </a:highlight>
                <a:latin typeface="Times New Roman"/>
                <a:ea typeface="Times New Roman"/>
                <a:cs typeface="Times New Roman"/>
                <a:sym typeface="Times New Roman"/>
              </a:rPr>
              <a:t>"</a:t>
            </a:r>
            <a:endParaRPr sz="1950">
              <a:solidFill>
                <a:schemeClr val="dk1"/>
              </a:solidFill>
              <a:highlight>
                <a:schemeClr val="lt1"/>
              </a:highlight>
              <a:latin typeface="Times New Roman"/>
              <a:ea typeface="Times New Roman"/>
              <a:cs typeface="Times New Roman"/>
              <a:sym typeface="Times New Roman"/>
            </a:endParaRPr>
          </a:p>
          <a:p>
            <a:pPr indent="-352425" lvl="0" marL="457200" rtl="0" algn="l">
              <a:lnSpc>
                <a:spcPct val="135714"/>
              </a:lnSpc>
              <a:spcBef>
                <a:spcPts val="0"/>
              </a:spcBef>
              <a:spcAft>
                <a:spcPts val="0"/>
              </a:spcAft>
              <a:buClr>
                <a:schemeClr val="dk1"/>
              </a:buClr>
              <a:buSzPts val="1950"/>
              <a:buFont typeface="Times New Roman"/>
              <a:buChar char="●"/>
            </a:pPr>
            <a:r>
              <a:rPr lang="en" sz="1950">
                <a:solidFill>
                  <a:schemeClr val="dk1"/>
                </a:solidFill>
                <a:highlight>
                  <a:schemeClr val="lt1"/>
                </a:highlight>
                <a:latin typeface="Times New Roman"/>
                <a:ea typeface="Times New Roman"/>
                <a:cs typeface="Times New Roman"/>
                <a:sym typeface="Times New Roman"/>
              </a:rPr>
              <a:t>Dataset contains Train, Validation and Test Images along with annotations.</a:t>
            </a:r>
            <a:endParaRPr sz="1950">
              <a:solidFill>
                <a:schemeClr val="dk1"/>
              </a:solidFill>
              <a:highlight>
                <a:schemeClr val="lt1"/>
              </a:highlight>
              <a:latin typeface="Times New Roman"/>
              <a:ea typeface="Times New Roman"/>
              <a:cs typeface="Times New Roman"/>
              <a:sym typeface="Times New Roman"/>
            </a:endParaRPr>
          </a:p>
          <a:p>
            <a:pPr indent="-352425" lvl="0" marL="457200" rtl="0" algn="l">
              <a:lnSpc>
                <a:spcPct val="135714"/>
              </a:lnSpc>
              <a:spcBef>
                <a:spcPts val="0"/>
              </a:spcBef>
              <a:spcAft>
                <a:spcPts val="0"/>
              </a:spcAft>
              <a:buClr>
                <a:schemeClr val="dk1"/>
              </a:buClr>
              <a:buSzPts val="1950"/>
              <a:buFont typeface="Times New Roman"/>
              <a:buChar char="●"/>
            </a:pPr>
            <a:r>
              <a:rPr lang="en" sz="1950">
                <a:solidFill>
                  <a:schemeClr val="dk1"/>
                </a:solidFill>
                <a:highlight>
                  <a:schemeClr val="lt1"/>
                </a:highlight>
                <a:latin typeface="Times New Roman"/>
                <a:ea typeface="Times New Roman"/>
                <a:cs typeface="Times New Roman"/>
                <a:sym typeface="Times New Roman"/>
              </a:rPr>
              <a:t> Each image is scrapped with image file and a csv which contains the annotations of location of the plate.</a:t>
            </a:r>
            <a:endParaRPr sz="1950">
              <a:solidFill>
                <a:schemeClr val="dk1"/>
              </a:solidFill>
              <a:highlight>
                <a:schemeClr val="lt1"/>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950">
              <a:solidFill>
                <a:schemeClr val="dk1"/>
              </a:solidFill>
              <a:highlight>
                <a:schemeClr val="lt1"/>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175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contd..</a:t>
            </a:r>
            <a:endParaRPr b="1">
              <a:latin typeface="Times New Roman"/>
              <a:ea typeface="Times New Roman"/>
              <a:cs typeface="Times New Roman"/>
              <a:sym typeface="Times New Roman"/>
            </a:endParaRPr>
          </a:p>
        </p:txBody>
      </p:sp>
      <p:sp>
        <p:nvSpPr>
          <p:cNvPr id="91" name="Google Shape;91;p18"/>
          <p:cNvSpPr txBox="1"/>
          <p:nvPr>
            <p:ph idx="1" type="body"/>
          </p:nvPr>
        </p:nvSpPr>
        <p:spPr>
          <a:xfrm>
            <a:off x="311700" y="1222450"/>
            <a:ext cx="8520600" cy="3416400"/>
          </a:xfrm>
          <a:prstGeom prst="rect">
            <a:avLst/>
          </a:prstGeom>
        </p:spPr>
        <p:txBody>
          <a:bodyPr anchorCtr="0" anchor="t" bIns="91425" lIns="91425" spcFirstLastPara="1" rIns="91425" wrap="square" tIns="91425">
            <a:noAutofit/>
          </a:bodyPr>
          <a:lstStyle/>
          <a:p>
            <a:pPr indent="-365125" lvl="0" marL="457200" rtl="0" algn="l">
              <a:lnSpc>
                <a:spcPct val="135714"/>
              </a:lnSpc>
              <a:spcBef>
                <a:spcPts val="0"/>
              </a:spcBef>
              <a:spcAft>
                <a:spcPts val="0"/>
              </a:spcAft>
              <a:buClr>
                <a:schemeClr val="dk1"/>
              </a:buClr>
              <a:buSzPts val="2150"/>
              <a:buFont typeface="Times New Roman"/>
              <a:buChar char="●"/>
            </a:pPr>
            <a:r>
              <a:rPr lang="en" sz="2150">
                <a:solidFill>
                  <a:schemeClr val="dk1"/>
                </a:solidFill>
                <a:highlight>
                  <a:schemeClr val="lt1"/>
                </a:highlight>
                <a:latin typeface="Times New Roman"/>
                <a:ea typeface="Times New Roman"/>
                <a:cs typeface="Times New Roman"/>
                <a:sym typeface="Times New Roman"/>
              </a:rPr>
              <a:t>Train dataset contains: 1500 images (total 1500 images + 1500 annotated entries in a csv file).</a:t>
            </a:r>
            <a:endParaRPr sz="2150">
              <a:solidFill>
                <a:schemeClr val="dk1"/>
              </a:solidFill>
              <a:highlight>
                <a:schemeClr val="lt1"/>
              </a:highlight>
              <a:latin typeface="Times New Roman"/>
              <a:ea typeface="Times New Roman"/>
              <a:cs typeface="Times New Roman"/>
              <a:sym typeface="Times New Roman"/>
            </a:endParaRPr>
          </a:p>
          <a:p>
            <a:pPr indent="-365125" lvl="0" marL="457200" rtl="0" algn="l">
              <a:lnSpc>
                <a:spcPct val="135714"/>
              </a:lnSpc>
              <a:spcBef>
                <a:spcPts val="0"/>
              </a:spcBef>
              <a:spcAft>
                <a:spcPts val="0"/>
              </a:spcAft>
              <a:buClr>
                <a:schemeClr val="dk1"/>
              </a:buClr>
              <a:buSzPts val="2150"/>
              <a:buFont typeface="Times New Roman"/>
              <a:buChar char="●"/>
            </a:pPr>
            <a:r>
              <a:rPr lang="en" sz="2150">
                <a:solidFill>
                  <a:schemeClr val="dk1"/>
                </a:solidFill>
                <a:highlight>
                  <a:schemeClr val="lt1"/>
                </a:highlight>
                <a:latin typeface="Times New Roman"/>
                <a:ea typeface="Times New Roman"/>
                <a:cs typeface="Times New Roman"/>
                <a:sym typeface="Times New Roman"/>
              </a:rPr>
              <a:t>Validation dataset contains: 300 images (total 300 images + 300 annotated entries in a csv file)</a:t>
            </a:r>
            <a:endParaRPr sz="2150">
              <a:solidFill>
                <a:schemeClr val="dk1"/>
              </a:solidFill>
              <a:highlight>
                <a:schemeClr val="lt1"/>
              </a:highlight>
              <a:latin typeface="Times New Roman"/>
              <a:ea typeface="Times New Roman"/>
              <a:cs typeface="Times New Roman"/>
              <a:sym typeface="Times New Roman"/>
            </a:endParaRPr>
          </a:p>
          <a:p>
            <a:pPr indent="-365125" lvl="0" marL="457200" rtl="0" algn="l">
              <a:lnSpc>
                <a:spcPct val="135714"/>
              </a:lnSpc>
              <a:spcBef>
                <a:spcPts val="0"/>
              </a:spcBef>
              <a:spcAft>
                <a:spcPts val="0"/>
              </a:spcAft>
              <a:buClr>
                <a:schemeClr val="dk1"/>
              </a:buClr>
              <a:buSzPts val="2150"/>
              <a:buFont typeface="Times New Roman"/>
              <a:buChar char="●"/>
            </a:pPr>
            <a:r>
              <a:rPr lang="en" sz="2150">
                <a:solidFill>
                  <a:schemeClr val="dk1"/>
                </a:solidFill>
                <a:highlight>
                  <a:schemeClr val="lt1"/>
                </a:highlight>
                <a:latin typeface="Times New Roman"/>
                <a:ea typeface="Times New Roman"/>
                <a:cs typeface="Times New Roman"/>
                <a:sym typeface="Times New Roman"/>
              </a:rPr>
              <a:t>Test dataset contains: 300 images (total 300 images + 300 annotated entries in a csv file)</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97" name="Google Shape;97;p19"/>
          <p:cNvSpPr txBox="1"/>
          <p:nvPr>
            <p:ph idx="1" type="body"/>
          </p:nvPr>
        </p:nvSpPr>
        <p:spPr>
          <a:xfrm>
            <a:off x="311700" y="12224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Dataset is downloaded in the form of images and its respective labels</a:t>
            </a:r>
            <a:endParaRPr>
              <a:solidFill>
                <a:schemeClr val="dk1"/>
              </a:solidFill>
            </a:endParaRPr>
          </a:p>
          <a:p>
            <a:pPr indent="0" lvl="0" marL="457200" rtl="0" algn="l">
              <a:spcBef>
                <a:spcPts val="1600"/>
              </a:spcBef>
              <a:spcAft>
                <a:spcPts val="0"/>
              </a:spcAft>
              <a:buNone/>
            </a:pPr>
            <a:r>
              <a:rPr lang="en">
                <a:solidFill>
                  <a:schemeClr val="dk1"/>
                </a:solidFill>
              </a:rPr>
              <a:t>Ex:  Annotation: </a:t>
            </a:r>
            <a:r>
              <a:rPr lang="en" sz="1600">
                <a:solidFill>
                  <a:schemeClr val="dk1"/>
                </a:solidFill>
              </a:rPr>
              <a:t>Vehicle registration plate 622.72 405.75974400000007 798.08 494.079744</a:t>
            </a:r>
            <a:endParaRPr sz="1600">
              <a:solidFill>
                <a:schemeClr val="dk1"/>
              </a:solidFill>
            </a:endParaRPr>
          </a:p>
          <a:p>
            <a:pPr indent="0" lvl="0" marL="457200" rtl="0" algn="l">
              <a:spcBef>
                <a:spcPts val="1600"/>
              </a:spcBef>
              <a:spcAft>
                <a:spcPts val="0"/>
              </a:spcAft>
              <a:buClr>
                <a:schemeClr val="dk1"/>
              </a:buClr>
              <a:buSzPts val="1100"/>
              <a:buFont typeface="Arial"/>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Each annotation represents the coordinates of the license plate inside the image.</a:t>
            </a:r>
            <a:endParaRPr>
              <a:solidFill>
                <a:schemeClr val="dk1"/>
              </a:solidFill>
            </a:endParaRPr>
          </a:p>
        </p:txBody>
      </p:sp>
      <p:pic>
        <p:nvPicPr>
          <p:cNvPr id="98" name="Google Shape;98;p19"/>
          <p:cNvPicPr preferRelativeResize="0"/>
          <p:nvPr/>
        </p:nvPicPr>
        <p:blipFill>
          <a:blip r:embed="rId3">
            <a:alphaModFix/>
          </a:blip>
          <a:stretch>
            <a:fillRect/>
          </a:stretch>
        </p:blipFill>
        <p:spPr>
          <a:xfrm>
            <a:off x="2797175" y="2285025"/>
            <a:ext cx="1944476" cy="1291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contd..</a:t>
            </a:r>
            <a:endParaRPr/>
          </a:p>
        </p:txBody>
      </p:sp>
      <p:sp>
        <p:nvSpPr>
          <p:cNvPr id="104" name="Google Shape;104;p20"/>
          <p:cNvSpPr txBox="1"/>
          <p:nvPr>
            <p:ph idx="1" type="body"/>
          </p:nvPr>
        </p:nvSpPr>
        <p:spPr>
          <a:xfrm>
            <a:off x="311700" y="12224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YOLO algorithm is trained for our custom license plate using darknet </a:t>
            </a:r>
            <a:r>
              <a:rPr lang="en"/>
              <a:t>which</a:t>
            </a:r>
            <a:r>
              <a:rPr lang="en"/>
              <a:t> is an open source neural network framework.</a:t>
            </a:r>
            <a:endParaRPr/>
          </a:p>
          <a:p>
            <a:pPr indent="-342900" lvl="0" marL="457200" rtl="0" algn="l">
              <a:spcBef>
                <a:spcPts val="0"/>
              </a:spcBef>
              <a:spcAft>
                <a:spcPts val="0"/>
              </a:spcAft>
              <a:buSzPts val="1800"/>
              <a:buChar char="●"/>
            </a:pPr>
            <a:r>
              <a:rPr lang="en"/>
              <a:t>To train the algorithm we need to get the data paths into certain txt.file where the locations are saved. Then we will configure the data file inside darknet folder, edit the configuration file which is used to train the neural network.</a:t>
            </a:r>
            <a:endParaRPr/>
          </a:p>
          <a:p>
            <a:pPr indent="-342900" lvl="0" marL="457200" rtl="0" algn="l">
              <a:spcBef>
                <a:spcPts val="0"/>
              </a:spcBef>
              <a:spcAft>
                <a:spcPts val="0"/>
              </a:spcAft>
              <a:buSzPts val="1800"/>
              <a:buChar char="●"/>
            </a:pPr>
            <a:r>
              <a:rPr lang="en"/>
              <a:t>Coco.data, coco.names, yolov4-custom.cfg are </a:t>
            </a:r>
            <a:r>
              <a:rPr lang="en"/>
              <a:t>files which are written to support the training of yolo on custom data.</a:t>
            </a:r>
            <a:endParaRPr/>
          </a:p>
          <a:p>
            <a:pPr indent="-342900" lvl="0" marL="457200" rtl="0" algn="l">
              <a:spcBef>
                <a:spcPts val="0"/>
              </a:spcBef>
              <a:spcAft>
                <a:spcPts val="0"/>
              </a:spcAft>
              <a:buSzPts val="1800"/>
              <a:buChar char="●"/>
            </a:pPr>
            <a:r>
              <a:rPr lang="en"/>
              <a:t>Those files are uploaded inside github repo: </a:t>
            </a:r>
            <a:r>
              <a:rPr lang="en" u="sng">
                <a:solidFill>
                  <a:schemeClr val="hlink"/>
                </a:solidFill>
                <a:hlinkClick r:id="rId3"/>
              </a:rPr>
              <a:t>https://github.com/Hemanth-Akkenapally/UMBC-DATA606-Capstone</a:t>
            </a:r>
            <a:endParaRPr/>
          </a:p>
          <a:p>
            <a:pPr indent="0" lvl="0" marL="45720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649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Training:</a:t>
            </a:r>
            <a:endParaRPr/>
          </a:p>
        </p:txBody>
      </p:sp>
      <p:sp>
        <p:nvSpPr>
          <p:cNvPr id="110" name="Google Shape;110;p21"/>
          <p:cNvSpPr txBox="1"/>
          <p:nvPr>
            <p:ph idx="1" type="body"/>
          </p:nvPr>
        </p:nvSpPr>
        <p:spPr>
          <a:xfrm>
            <a:off x="311700" y="12224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YOLOv4 Algorithm weights are downloaded from official website and paste them inside darknet folder.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After fetching the convolution file “yolov4.conv.137” file, which is a pre trained weights which helps our model to train with </a:t>
            </a:r>
            <a:r>
              <a:rPr lang="en">
                <a:solidFill>
                  <a:schemeClr val="dk1"/>
                </a:solidFill>
              </a:rPr>
              <a:t>stability</a:t>
            </a:r>
            <a:r>
              <a:rPr lang="en">
                <a:solidFill>
                  <a:schemeClr val="dk1"/>
                </a:solidFill>
              </a:rPr>
              <a:t> </a:t>
            </a:r>
            <a:r>
              <a:rPr lang="en">
                <a:solidFill>
                  <a:schemeClr val="dk1"/>
                </a:solidFill>
              </a:rPr>
              <a:t>and</a:t>
            </a:r>
            <a:r>
              <a:rPr lang="en">
                <a:solidFill>
                  <a:schemeClr val="dk1"/>
                </a:solidFill>
              </a:rPr>
              <a:t> increases the chance of model to adapt faster to new type of dataset buy fine tuning the model.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Model will be trained using coco.data, yolov4-custom.cfg and yolov4.conv.137 files.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Training the model will depend on the cfg file inputs, they are described in next page.</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